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30"/>
  </p:notesMasterIdLst>
  <p:sldIdLst>
    <p:sldId id="256" r:id="rId6"/>
    <p:sldId id="257" r:id="rId7"/>
    <p:sldId id="269" r:id="rId8"/>
    <p:sldId id="272" r:id="rId9"/>
    <p:sldId id="283" r:id="rId10"/>
    <p:sldId id="273" r:id="rId11"/>
    <p:sldId id="274" r:id="rId12"/>
    <p:sldId id="275" r:id="rId13"/>
    <p:sldId id="276" r:id="rId14"/>
    <p:sldId id="277" r:id="rId15"/>
    <p:sldId id="279" r:id="rId16"/>
    <p:sldId id="289" r:id="rId17"/>
    <p:sldId id="260" r:id="rId18"/>
    <p:sldId id="261" r:id="rId19"/>
    <p:sldId id="309" r:id="rId20"/>
    <p:sldId id="310" r:id="rId21"/>
    <p:sldId id="278" r:id="rId22"/>
    <p:sldId id="311" r:id="rId23"/>
    <p:sldId id="313" r:id="rId24"/>
    <p:sldId id="312" r:id="rId25"/>
    <p:sldId id="281" r:id="rId26"/>
    <p:sldId id="282" r:id="rId27"/>
    <p:sldId id="262" r:id="rId28"/>
    <p:sldId id="31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-403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545DB-6D33-40C1-9C88-1C76AE1A9D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AF6CE-2F33-47CE-B912-08DDD8620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107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1E9D8E-C2C0-4E76-90F5-6C06D255E442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9696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1E9D8E-C2C0-4E76-90F5-6C06D255E442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821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1E9D8E-C2C0-4E76-90F5-6C06D255E442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1347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1E9D8E-C2C0-4E76-90F5-6C06D255E442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3511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1E9D8E-C2C0-4E76-90F5-6C06D255E442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55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1E9D8E-C2C0-4E76-90F5-6C06D255E44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4241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48A96-E1BB-4C8F-80B2-32A47A48A9D5}" type="datetimeFigureOut">
              <a:rPr lang="ru-RU" smtClean="0">
                <a:solidFill>
                  <a:srgbClr val="4D4D4D"/>
                </a:solidFill>
              </a:rPr>
              <a:pPr/>
              <a:t>11.11.2025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466565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8505114"/>
      </p:ext>
    </p:extLst>
  </p:cSld>
  <p:clrMapOvr>
    <a:masterClrMapping/>
  </p:clrMapOvr>
  <p:transition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87420" y="128607"/>
            <a:ext cx="2658533" cy="5635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11817" y="128607"/>
            <a:ext cx="7772400" cy="5635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9510535"/>
      </p:ext>
    </p:extLst>
  </p:cSld>
  <p:clrMapOvr>
    <a:masterClrMapping/>
  </p:clrMapOvr>
  <p:transition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9723" y="2636912"/>
            <a:ext cx="8448939" cy="1440160"/>
          </a:xfrm>
        </p:spPr>
        <p:txBody>
          <a:bodyPr/>
          <a:lstStyle>
            <a:lvl1pPr>
              <a:defRPr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968C8C">
                    <a:lumMod val="75000"/>
                  </a:srgbClr>
                </a:solidFill>
              </a:rPr>
              <a:t>Company Logo</a:t>
            </a:r>
            <a:endParaRPr lang="en-US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75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9097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>
                <a:solidFill>
                  <a:srgbClr val="968C8C">
                    <a:lumMod val="75000"/>
                  </a:srgbClr>
                </a:solidFill>
              </a:rPr>
              <a:pPr/>
              <a:t>11/11/2025</a:t>
            </a:fld>
            <a:endParaRPr lang="en-US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en-US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75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12" name="Номер слайда 5"/>
          <p:cNvSpPr txBox="1">
            <a:spLocks/>
          </p:cNvSpPr>
          <p:nvPr/>
        </p:nvSpPr>
        <p:spPr>
          <a:xfrm>
            <a:off x="8940800" y="65087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27648" y="292102"/>
            <a:ext cx="9121013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927648" y="1556792"/>
            <a:ext cx="9121013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28628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5733" y="4406901"/>
            <a:ext cx="7630551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95733" y="2906713"/>
            <a:ext cx="7630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white">
                    <a:lumMod val="95000"/>
                  </a:prstClr>
                </a:solidFill>
              </a:rPr>
              <a:pPr/>
              <a:t>11.11.2025</a:t>
            </a:fld>
            <a:endParaRPr lang="ru-RU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3543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9349" y="2060848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2011" y="2071390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11/11/2025</a:t>
            </a:fld>
            <a:endParaRPr 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453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360" y="1916832"/>
            <a:ext cx="556861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5360" y="2556594"/>
            <a:ext cx="5568619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88022" y="1934294"/>
            <a:ext cx="566462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88022" y="2574056"/>
            <a:ext cx="5664629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833747" y="6410897"/>
            <a:ext cx="162065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11/11/2025</a:t>
            </a:fld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538912" y="6356351"/>
            <a:ext cx="2199456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961747" y="6356351"/>
            <a:ext cx="162065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829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11.11.2025</a:t>
            </a:fld>
            <a:endParaRPr lang="ru-RU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21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11/11/2025</a:t>
            </a:fld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124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513622"/>
            <a:ext cx="4011084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851" y="1916833"/>
            <a:ext cx="6815667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11/11/2025</a:t>
            </a:fld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212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3381412"/>
      </p:ext>
    </p:extLst>
  </p:cSld>
  <p:clrMapOvr>
    <a:masterClrMapping/>
  </p:clrMapOvr>
  <p:transition>
    <p:blinds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11/11/2025</a:t>
            </a:fld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6070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11/11/2025</a:t>
            </a:fld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5624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11/11/2025</a:t>
            </a:fld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1476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9300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54725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92869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4620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76941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58439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040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11.11.2025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505528"/>
      </p:ext>
    </p:extLst>
  </p:cSld>
  <p:clrMapOvr>
    <a:masterClrMapping/>
  </p:clrMapOvr>
  <p:transition>
    <p:blinds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4279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7717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012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84106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489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24592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1749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00031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4569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30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11817" y="1209675"/>
            <a:ext cx="464608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61103" y="1209675"/>
            <a:ext cx="4646084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560818"/>
      </p:ext>
    </p:extLst>
  </p:cSld>
  <p:clrMapOvr>
    <a:masterClrMapping/>
  </p:clrMapOvr>
  <p:transition>
    <p:blinds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59665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1203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9560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7371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34352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9815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15859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82621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073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71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0306637"/>
      </p:ext>
    </p:extLst>
  </p:cSld>
  <p:clrMapOvr>
    <a:masterClrMapping/>
  </p:clrMapOvr>
  <p:transition>
    <p:blinds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2753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07269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52235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05088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3076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36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11.11.2025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3523937"/>
      </p:ext>
    </p:extLst>
  </p:cSld>
  <p:clrMapOvr>
    <a:masterClrMapping/>
  </p:clrMapOvr>
  <p:transition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9944095"/>
      </p:ext>
    </p:extLst>
  </p:cSld>
  <p:clrMapOvr>
    <a:masterClrMapping/>
  </p:clrMapOvr>
  <p:transition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0618880"/>
      </p:ext>
    </p:extLst>
  </p:cSld>
  <p:clrMapOvr>
    <a:masterClrMapping/>
  </p:clrMapOvr>
  <p:transition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3568509"/>
      </p:ext>
    </p:extLst>
  </p:cSld>
  <p:clrMapOvr>
    <a:masterClrMapping/>
  </p:clrMapOvr>
  <p:transition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https://presentation-creation.ru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9"/>
          <p:cNvSpPr txBox="1">
            <a:spLocks noChangeArrowheads="1"/>
          </p:cNvSpPr>
          <p:nvPr/>
        </p:nvSpPr>
        <p:spPr bwMode="auto">
          <a:xfrm>
            <a:off x="10150827" y="6121418"/>
            <a:ext cx="11528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solidFill>
                  <a:srgbClr val="4D4D4D"/>
                </a:solidFill>
                <a:ea typeface="Gulim" pitchFamily="2" charset="-127"/>
              </a:rPr>
              <a:t>LOGO</a:t>
            </a:r>
          </a:p>
        </p:txBody>
      </p:sp>
      <p:sp>
        <p:nvSpPr>
          <p:cNvPr id="20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581151" y="128588"/>
            <a:ext cx="10464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11830" y="1209675"/>
            <a:ext cx="9495367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53" name="Rectangle 2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524625"/>
            <a:ext cx="2844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endParaRPr lang="en-US">
              <a:solidFill>
                <a:srgbClr val="4D4D4D"/>
              </a:solidFill>
            </a:endParaRPr>
          </a:p>
        </p:txBody>
      </p:sp>
      <p:sp>
        <p:nvSpPr>
          <p:cNvPr id="205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03751" y="6494463"/>
            <a:ext cx="3860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r>
              <a:rPr lang="en-US">
                <a:solidFill>
                  <a:srgbClr val="507800"/>
                </a:solidFill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xmlns="" val="332426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blinds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7648" y="292102"/>
            <a:ext cx="9121013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7648" y="1556792"/>
            <a:ext cx="9121013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968C8C">
                    <a:lumMod val="75000"/>
                  </a:srgbClr>
                </a:solidFill>
              </a:rPr>
              <a:pPr/>
              <a:t>11.11.2025</a:t>
            </a:fld>
            <a:endParaRPr lang="ru-RU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ru-RU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75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75000"/>
                </a:srgbClr>
              </a:solidFill>
            </a:endParaRPr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096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90FBF-CEC8-4693-83CB-599D5D6023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28563-8927-4640-94A6-0E825D46C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51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137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F82BB-892F-4AF1-A501-9776C32328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5914C-B2D2-4CE8-9A51-2DC27C64C3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2527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8342" y="1323703"/>
            <a:ext cx="11486606" cy="2090057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Публичный отчет директора </a:t>
            </a:r>
            <a:b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№3  ЗМР РТ»</a:t>
            </a:r>
            <a:b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23.10.2025г.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3586135"/>
            <a:ext cx="3997439" cy="225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40984" y="156755"/>
            <a:ext cx="2063930" cy="1547948"/>
          </a:xfrm>
          <a:prstGeom prst="round2DiagRect">
            <a:avLst>
              <a:gd name="adj1" fmla="val 16667"/>
              <a:gd name="adj2" fmla="val 2893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36684568"/>
      </p:ext>
    </p:extLst>
  </p:cSld>
  <p:clrMapOvr>
    <a:masterClrMapping/>
  </p:clrMapOvr>
  <p:transition>
    <p:blind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15349D8-BC0B-4BB0-A845-281CC415D36E}"/>
              </a:ext>
            </a:extLst>
          </p:cNvPr>
          <p:cNvSpPr/>
          <p:nvPr/>
        </p:nvSpPr>
        <p:spPr>
          <a:xfrm>
            <a:off x="1379455" y="1800462"/>
            <a:ext cx="3036719" cy="34473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ФОТО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241331-1728-4D8F-943D-0F2A9DFBA77E}"/>
              </a:ext>
            </a:extLst>
          </p:cNvPr>
          <p:cNvSpPr txBox="1"/>
          <p:nvPr/>
        </p:nvSpPr>
        <p:spPr>
          <a:xfrm>
            <a:off x="2676525" y="-30230"/>
            <a:ext cx="8086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знак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 и Н РТ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«За сохранение и развитие языков, культур, традиций»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1F4E2DC-BE94-4B86-8CEE-D79B60B60F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4067" y="0"/>
            <a:ext cx="803023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C1799C-D53C-4231-82A2-1874D015F100}"/>
              </a:ext>
            </a:extLst>
          </p:cNvPr>
          <p:cNvSpPr txBox="1"/>
          <p:nvPr/>
        </p:nvSpPr>
        <p:spPr>
          <a:xfrm>
            <a:off x="5277380" y="1800462"/>
            <a:ext cx="52304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Пачкова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Андреевна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DB99FB9-AEC5-4DE5-979E-6764269BD99A}"/>
              </a:ext>
            </a:extLst>
          </p:cNvPr>
          <p:cNvSpPr txBox="1"/>
          <p:nvPr/>
        </p:nvSpPr>
        <p:spPr>
          <a:xfrm>
            <a:off x="4155174" y="3247012"/>
            <a:ext cx="74748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муниципального бюджетного общеобразовательного учреждения «Гимназия №3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9133270-6140-4288-A5B2-2577518F58E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956" y="47943"/>
            <a:ext cx="813438" cy="13551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4694072-B4CA-4171-BAF4-9472BC15026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5683" y="-30230"/>
            <a:ext cx="776842" cy="17284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6155" y="1868606"/>
            <a:ext cx="2483318" cy="331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1969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15349D8-BC0B-4BB0-A845-281CC415D36E}"/>
              </a:ext>
            </a:extLst>
          </p:cNvPr>
          <p:cNvSpPr/>
          <p:nvPr/>
        </p:nvSpPr>
        <p:spPr>
          <a:xfrm>
            <a:off x="1379455" y="1800462"/>
            <a:ext cx="3036719" cy="34473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ФОТО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241331-1728-4D8F-943D-0F2A9DFBA77E}"/>
              </a:ext>
            </a:extLst>
          </p:cNvPr>
          <p:cNvSpPr txBox="1"/>
          <p:nvPr/>
        </p:nvSpPr>
        <p:spPr>
          <a:xfrm>
            <a:off x="2676525" y="-30230"/>
            <a:ext cx="8086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местного отделения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Всероссийской общественной организации «Боевое братство»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1F4E2DC-BE94-4B86-8CEE-D79B60B60F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4067" y="0"/>
            <a:ext cx="803023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C1799C-D53C-4231-82A2-1874D015F100}"/>
              </a:ext>
            </a:extLst>
          </p:cNvPr>
          <p:cNvSpPr txBox="1"/>
          <p:nvPr/>
        </p:nvSpPr>
        <p:spPr>
          <a:xfrm>
            <a:off x="5450387" y="1992212"/>
            <a:ext cx="482401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Алексеевич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DB99FB9-AEC5-4DE5-979E-6764269BD99A}"/>
              </a:ext>
            </a:extLst>
          </p:cNvPr>
          <p:cNvSpPr txBox="1"/>
          <p:nvPr/>
        </p:nvSpPr>
        <p:spPr>
          <a:xfrm>
            <a:off x="4139473" y="3429000"/>
            <a:ext cx="74748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реподаватель-организатор ОБЗР муниципального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общеобразовательного учреждения «Гимназия №3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9133270-6140-4288-A5B2-2577518F58E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956" y="47943"/>
            <a:ext cx="813438" cy="13551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4694072-B4CA-4171-BAF4-9472BC15026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5683" y="-30230"/>
            <a:ext cx="776842" cy="17284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1984" y="1698209"/>
            <a:ext cx="3048095" cy="406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2474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489165"/>
            <a:ext cx="9144000" cy="3431177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государственной итоговой аттестации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8379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2102"/>
            <a:ext cx="12048661" cy="104866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 по предметам по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</a:t>
            </a:r>
            <a:r>
              <a:rPr lang="ru-RU" b="1" dirty="0" smtClean="0"/>
              <a:t>ру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97492248"/>
              </p:ext>
            </p:extLst>
          </p:nvPr>
        </p:nvGraphicFramePr>
        <p:xfrm>
          <a:off x="609600" y="1417638"/>
          <a:ext cx="10972800" cy="3657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32741">
                  <a:extLst>
                    <a:ext uri="{9D8B030D-6E8A-4147-A177-3AD203B41FA5}">
                      <a16:colId xmlns:a16="http://schemas.microsoft.com/office/drawing/2014/main" xmlns="" val="1912541975"/>
                    </a:ext>
                  </a:extLst>
                </a:gridCol>
                <a:gridCol w="1834584">
                  <a:extLst>
                    <a:ext uri="{9D8B030D-6E8A-4147-A177-3AD203B41FA5}">
                      <a16:colId xmlns:a16="http://schemas.microsoft.com/office/drawing/2014/main" xmlns="" val="877746842"/>
                    </a:ext>
                  </a:extLst>
                </a:gridCol>
                <a:gridCol w="2333663">
                  <a:extLst>
                    <a:ext uri="{9D8B030D-6E8A-4147-A177-3AD203B41FA5}">
                      <a16:colId xmlns:a16="http://schemas.microsoft.com/office/drawing/2014/main" xmlns="" val="994363911"/>
                    </a:ext>
                  </a:extLst>
                </a:gridCol>
                <a:gridCol w="2333663">
                  <a:extLst>
                    <a:ext uri="{9D8B030D-6E8A-4147-A177-3AD203B41FA5}">
                      <a16:colId xmlns:a16="http://schemas.microsoft.com/office/drawing/2014/main" xmlns="" val="1331416544"/>
                    </a:ext>
                  </a:extLst>
                </a:gridCol>
                <a:gridCol w="1638149">
                  <a:extLst>
                    <a:ext uri="{9D8B030D-6E8A-4147-A177-3AD203B41FA5}">
                      <a16:colId xmlns:a16="http://schemas.microsoft.com/office/drawing/2014/main" xmlns="" val="2984026007"/>
                    </a:ext>
                  </a:extLst>
                </a:gridCol>
              </a:tblGrid>
              <a:tr h="275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Качество,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Сдали ГИА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2176687"/>
                  </a:ext>
                </a:extLst>
              </a:tr>
              <a:tr h="133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0786833"/>
                  </a:ext>
                </a:extLst>
              </a:tr>
              <a:tr h="133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5936722"/>
                  </a:ext>
                </a:extLst>
              </a:tr>
              <a:tr h="133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4155772"/>
                  </a:ext>
                </a:extLst>
              </a:tr>
              <a:tr h="141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90,33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4,16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270746"/>
                  </a:ext>
                </a:extLst>
              </a:tr>
              <a:tr h="141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2223248"/>
                  </a:ext>
                </a:extLst>
              </a:tr>
              <a:tr h="133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921,89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2253541"/>
                  </a:ext>
                </a:extLst>
              </a:tr>
              <a:tr h="141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96,78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7935762"/>
                  </a:ext>
                </a:extLst>
              </a:tr>
              <a:tr h="133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285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718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72561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1312" y="1860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результат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34160829"/>
              </p:ext>
            </p:extLst>
          </p:nvPr>
        </p:nvGraphicFramePr>
        <p:xfrm>
          <a:off x="591312" y="1042734"/>
          <a:ext cx="10683241" cy="5852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5613">
                  <a:extLst>
                    <a:ext uri="{9D8B030D-6E8A-4147-A177-3AD203B41FA5}">
                      <a16:colId xmlns:a16="http://schemas.microsoft.com/office/drawing/2014/main" xmlns="" val="4073091324"/>
                    </a:ext>
                  </a:extLst>
                </a:gridCol>
                <a:gridCol w="3919108">
                  <a:extLst>
                    <a:ext uri="{9D8B030D-6E8A-4147-A177-3AD203B41FA5}">
                      <a16:colId xmlns:a16="http://schemas.microsoft.com/office/drawing/2014/main" xmlns="" val="4011190302"/>
                    </a:ext>
                  </a:extLst>
                </a:gridCol>
                <a:gridCol w="3398520">
                  <a:extLst>
                    <a:ext uri="{9D8B030D-6E8A-4147-A177-3AD203B41FA5}">
                      <a16:colId xmlns:a16="http://schemas.microsoft.com/office/drawing/2014/main" xmlns="" val="1673963625"/>
                    </a:ext>
                  </a:extLst>
                </a:gridCol>
              </a:tblGrid>
              <a:tr h="363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4711664"/>
                  </a:ext>
                </a:extLst>
              </a:tr>
              <a:tr h="72712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4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Нуриев Амир, 9А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Магницкий Дмитрий, 9А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Багрянская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Н.А.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1021059"/>
                  </a:ext>
                </a:extLst>
              </a:tr>
              <a:tr h="21813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Абдуллин Айрат, 9Б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Рашитов Султан, 9Б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Нуретдинова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Камилла, 9Б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Кузьмина Кира, 9Б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Валеева Малика, 9Б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Гильманова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Сафия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9Б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Пачкова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В.А.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1589929"/>
                  </a:ext>
                </a:extLst>
              </a:tr>
              <a:tr h="7271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Кузьмина Кира, 9Б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Азат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9Б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Е.Н.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31042"/>
                  </a:ext>
                </a:extLst>
              </a:tr>
              <a:tr h="7271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Кузьмина Кира, 9Б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Лутфуллин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Амир, 9Б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Сарбаева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Э.А.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1834414"/>
                  </a:ext>
                </a:extLst>
              </a:tr>
              <a:tr h="3635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4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Валеева Малика, 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Кушниковская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Г.А.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2454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30972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842" y="292102"/>
            <a:ext cx="11746820" cy="1048666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ттестат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отличи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990600" y="1230471"/>
          <a:ext cx="10591799" cy="512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240">
                  <a:extLst>
                    <a:ext uri="{9D8B030D-6E8A-4147-A177-3AD203B41FA5}">
                      <a16:colId xmlns:a16="http://schemas.microsoft.com/office/drawing/2014/main" xmlns="" val="470818580"/>
                    </a:ext>
                  </a:extLst>
                </a:gridCol>
                <a:gridCol w="5151369">
                  <a:extLst>
                    <a:ext uri="{9D8B030D-6E8A-4147-A177-3AD203B41FA5}">
                      <a16:colId xmlns:a16="http://schemas.microsoft.com/office/drawing/2014/main" xmlns="" val="3458224990"/>
                    </a:ext>
                  </a:extLst>
                </a:gridCol>
                <a:gridCol w="1098198">
                  <a:extLst>
                    <a:ext uri="{9D8B030D-6E8A-4147-A177-3AD203B41FA5}">
                      <a16:colId xmlns:a16="http://schemas.microsoft.com/office/drawing/2014/main" xmlns="" val="2149713152"/>
                    </a:ext>
                  </a:extLst>
                </a:gridCol>
                <a:gridCol w="3564992">
                  <a:extLst>
                    <a:ext uri="{9D8B030D-6E8A-4147-A177-3AD203B41FA5}">
                      <a16:colId xmlns:a16="http://schemas.microsoft.com/office/drawing/2014/main" xmlns="" val="1111612921"/>
                    </a:ext>
                  </a:extLst>
                </a:gridCol>
              </a:tblGrid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05150" algn="ctr"/>
                          <a:tab pos="496887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05150" algn="ctr"/>
                          <a:tab pos="496887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05150" algn="ctr"/>
                          <a:tab pos="496887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05150" algn="ctr"/>
                          <a:tab pos="4968875" algn="l"/>
                        </a:tabLs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Классный руководитель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7261685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Альмухаметова Лайма Руслановна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05150" algn="ctr"/>
                          <a:tab pos="496887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105150" algn="ctr"/>
                          <a:tab pos="4968875" algn="l"/>
                        </a:tabLs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5122032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Валеева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Малика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Марсовна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4113081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Гафиатуллина Амалия Марсовна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2191323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Гильманова Сафия Рамисовна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6216629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Дуньшакова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Маргарита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Алексеевна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7153424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Ерамасова Милана Вадимовна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3231395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Кузьмина Кира Алексеевна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353257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Муратов Илья Борисович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278075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Нуретдинова Камилла  Рафаэлевна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6907857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Рашитов Султан Ниязович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6941861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Сапунов Юрий Владимирович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 Е.Н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7733776"/>
                  </a:ext>
                </a:extLst>
              </a:tr>
              <a:tr h="17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Степанова Дарья Олеговна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Шулаева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Е.Н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8378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40247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40" y="148813"/>
            <a:ext cx="10972800" cy="7464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 выпускников 9 классов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895255"/>
            <a:ext cx="11788140" cy="603504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51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Закончили 9 </a:t>
            </a:r>
            <a:r>
              <a:rPr lang="ru-RU" sz="51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51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2024/25 учебном году – 94 чел</a:t>
            </a:r>
            <a:r>
              <a:rPr lang="ru-RU" sz="51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5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Продолжают обучение в МБОУ «Гимназия №3 ЗМР РТ» - 54 чел.</a:t>
            </a:r>
            <a:endParaRPr lang="ru-RU" sz="5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Продолжают обучение в других школах (СОО) –17 чел.:</a:t>
            </a:r>
            <a:endParaRPr lang="ru-RU" sz="5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 – </a:t>
            </a:r>
            <a:r>
              <a:rPr lang="ru-RU" sz="51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51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чел.:</a:t>
            </a:r>
            <a:endParaRPr lang="ru-RU" sz="5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№10 -1 чел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Лицей 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№1 - 1 чел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Лицей 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№14 -1 чел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СОШ 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№11 - 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СОШ 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 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-9 чел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510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Казань -2 чел.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СУНЦ 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Инженерный лицей-интернат КНИТУ 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КАИ, 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№5» г. Казани -1 чел.</a:t>
            </a:r>
          </a:p>
          <a:p>
            <a:endParaRPr lang="ru-RU" sz="5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5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Продолжают обучение в учреждениях СПО – 22 чел.:</a:t>
            </a:r>
            <a:endParaRPr lang="ru-RU" sz="5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 </a:t>
            </a:r>
            <a:r>
              <a:rPr lang="ru-RU" sz="51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-16 чел.</a:t>
            </a:r>
          </a:p>
          <a:p>
            <a:pPr marL="0" indent="0">
              <a:buNone/>
            </a:pPr>
            <a:r>
              <a:rPr lang="ru-RU" sz="5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Зеленодольский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механический колледж 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 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 marL="0" indent="0">
              <a:buNone/>
            </a:pPr>
            <a:r>
              <a:rPr lang="ru-RU" sz="5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Зеленодольский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медицинский колледж – 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чел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5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Зеленодольский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судостроительный колледж -7 чел.</a:t>
            </a:r>
          </a:p>
          <a:p>
            <a:pPr marL="0" indent="0">
              <a:buNone/>
            </a:pPr>
            <a:endParaRPr lang="ru-RU" sz="510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Казань </a:t>
            </a:r>
            <a:r>
              <a:rPr lang="ru-RU" sz="51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- 6 чел.</a:t>
            </a:r>
            <a:endParaRPr lang="ru-RU" sz="5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«Казанский музыкальный колледж имени И.В. </a:t>
            </a:r>
            <a:r>
              <a:rPr lang="ru-RU" sz="5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Аухадеева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- 1 чел.</a:t>
            </a:r>
          </a:p>
          <a:p>
            <a:pPr marL="0" indent="0">
              <a:buNone/>
            </a:pP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«Казанский строительный колледж» -2 чел.</a:t>
            </a:r>
          </a:p>
          <a:p>
            <a:pPr marL="0" indent="0">
              <a:buNone/>
            </a:pP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кооперативный техникум (факультет 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 Казанского кооперативного института )- 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чел.</a:t>
            </a:r>
            <a:endParaRPr lang="ru-RU" sz="5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ЧОУ «Колледж ТИСБИ» - 1 чел</a:t>
            </a:r>
            <a:r>
              <a:rPr lang="ru-RU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3269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Доля выпускников, получивших по результатам ЕГЭ высокие баллы (от 81 до 100)</a:t>
            </a:r>
            <a:endParaRPr lang="ru-RU" sz="36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21261878"/>
              </p:ext>
            </p:extLst>
          </p:nvPr>
        </p:nvGraphicFramePr>
        <p:xfrm>
          <a:off x="122417" y="1143001"/>
          <a:ext cx="11947163" cy="5585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6103">
                  <a:extLst>
                    <a:ext uri="{9D8B030D-6E8A-4147-A177-3AD203B41FA5}">
                      <a16:colId xmlns="" xmlns:a16="http://schemas.microsoft.com/office/drawing/2014/main" val="3180946696"/>
                    </a:ext>
                  </a:extLst>
                </a:gridCol>
                <a:gridCol w="2019554">
                  <a:extLst>
                    <a:ext uri="{9D8B030D-6E8A-4147-A177-3AD203B41FA5}">
                      <a16:colId xmlns="" xmlns:a16="http://schemas.microsoft.com/office/drawing/2014/main" val="3321780485"/>
                    </a:ext>
                  </a:extLst>
                </a:gridCol>
                <a:gridCol w="1711977">
                  <a:extLst>
                    <a:ext uri="{9D8B030D-6E8A-4147-A177-3AD203B41FA5}">
                      <a16:colId xmlns="" xmlns:a16="http://schemas.microsoft.com/office/drawing/2014/main" val="2391418519"/>
                    </a:ext>
                  </a:extLst>
                </a:gridCol>
                <a:gridCol w="3013023">
                  <a:extLst>
                    <a:ext uri="{9D8B030D-6E8A-4147-A177-3AD203B41FA5}">
                      <a16:colId xmlns="" xmlns:a16="http://schemas.microsoft.com/office/drawing/2014/main" val="1275261065"/>
                    </a:ext>
                  </a:extLst>
                </a:gridCol>
                <a:gridCol w="1516506">
                  <a:extLst>
                    <a:ext uri="{9D8B030D-6E8A-4147-A177-3AD203B41FA5}">
                      <a16:colId xmlns="" xmlns:a16="http://schemas.microsoft.com/office/drawing/2014/main" val="3485183015"/>
                    </a:ext>
                  </a:extLst>
                </a:gridCol>
              </a:tblGrid>
              <a:tr h="1756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обучающихся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числа сдававших экзамен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получивших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результатам ЕГЭ высокие баллы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(от 81 до 100)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чел./%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Наивысший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2557395"/>
                  </a:ext>
                </a:extLst>
              </a:tr>
              <a:tr h="292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9/18%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3480658"/>
                  </a:ext>
                </a:extLst>
              </a:tr>
              <a:tr h="5854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профильный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15/39,5%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48771022"/>
                  </a:ext>
                </a:extLst>
              </a:tr>
              <a:tr h="292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(</a:t>
                      </a: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базовый 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10/83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9217693"/>
                  </a:ext>
                </a:extLst>
              </a:tr>
              <a:tr h="292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 язык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9/90%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7862143"/>
                  </a:ext>
                </a:extLst>
              </a:tr>
              <a:tr h="292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3/50%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4167485"/>
                  </a:ext>
                </a:extLst>
              </a:tr>
              <a:tr h="292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4/57%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398069"/>
                  </a:ext>
                </a:extLst>
              </a:tr>
              <a:tr h="292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2/33%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881719"/>
                  </a:ext>
                </a:extLst>
              </a:tr>
              <a:tr h="292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3/75%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8443543"/>
                  </a:ext>
                </a:extLst>
              </a:tr>
              <a:tr h="292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2/15,3%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0145167"/>
                  </a:ext>
                </a:extLst>
              </a:tr>
              <a:tr h="292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3/17%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12435389"/>
                  </a:ext>
                </a:extLst>
              </a:tr>
              <a:tr h="4035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37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3/100%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(1 уч-ся)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3631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50492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23304208"/>
              </p:ext>
            </p:extLst>
          </p:nvPr>
        </p:nvGraphicFramePr>
        <p:xfrm>
          <a:off x="320040" y="299085"/>
          <a:ext cx="11201400" cy="63822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72462">
                  <a:extLst>
                    <a:ext uri="{9D8B030D-6E8A-4147-A177-3AD203B41FA5}">
                      <a16:colId xmlns:a16="http://schemas.microsoft.com/office/drawing/2014/main" xmlns="" val="421760003"/>
                    </a:ext>
                  </a:extLst>
                </a:gridCol>
                <a:gridCol w="5628938">
                  <a:extLst>
                    <a:ext uri="{9D8B030D-6E8A-4147-A177-3AD203B41FA5}">
                      <a16:colId xmlns:a16="http://schemas.microsoft.com/office/drawing/2014/main" xmlns="" val="823859363"/>
                    </a:ext>
                  </a:extLst>
                </a:gridCol>
              </a:tblGrid>
              <a:tr h="8091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Медаль </a:t>
                      </a: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"За особые успехи </a:t>
                      </a:r>
                      <a:endParaRPr lang="ru-RU" sz="2800" b="1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28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учении" I степени</a:t>
                      </a:r>
                      <a:endParaRPr lang="ru-RU" sz="2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Медаль </a:t>
                      </a: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"За особые успехи </a:t>
                      </a:r>
                      <a:endParaRPr lang="ru-RU" sz="2800" b="1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28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учении" II степени</a:t>
                      </a:r>
                      <a:endParaRPr lang="ru-RU" sz="2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4323841"/>
                  </a:ext>
                </a:extLst>
              </a:tr>
              <a:tr h="5521147">
                <a:tc>
                  <a:txBody>
                    <a:bodyPr/>
                    <a:lstStyle/>
                    <a:p>
                      <a:pPr marL="514350" indent="0" algn="l" fontAlgn="t">
                        <a:buFont typeface="+mj-lt"/>
                        <a:buNone/>
                      </a:pPr>
                      <a:r>
                        <a:rPr lang="ru-RU" sz="2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26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человек:</a:t>
                      </a:r>
                      <a:r>
                        <a:rPr lang="ru-RU" sz="2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Адиатов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Эмиль Маратович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Ахметшин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Руслан </a:t>
                      </a:r>
                      <a:r>
                        <a:rPr lang="ru-RU" sz="2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Альбертович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Гаязова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Малика Маратовна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Графский Ярослав Владимирович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Дорофеева Елизавета Андреевна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Лобачева Евгения  Максимовна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Селезнева 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 Витальевна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Фатыхова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Камиля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Илнуровна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Хакимов </a:t>
                      </a: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Раниль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Динарович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2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0" algn="l" fontAlgn="t"/>
                      <a:r>
                        <a:rPr lang="ru-RU" sz="2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</a:t>
                      </a:r>
                      <a:r>
                        <a:rPr lang="ru-RU" sz="2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человек: </a:t>
                      </a:r>
                      <a:r>
                        <a:rPr lang="ru-RU" sz="2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Айнагоз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Кира Евгеньевна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Анисимова Ульяна Олеговна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Бабкина Милена Александровна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Габитов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Ильнур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Ильфатович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Максимова Вероника Юрьевна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Низамутдинова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Дина Маратовна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Никифорова Эвелина </a:t>
                      </a:r>
                      <a:r>
                        <a:rPr lang="ru-RU" sz="2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Эдуардовна</a:t>
                      </a:r>
                    </a:p>
                    <a:p>
                      <a:pPr marL="180975" indent="0" algn="l" fontAlgn="t"/>
                      <a:r>
                        <a:rPr lang="ru-RU" sz="2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Никишина Дарья  Павловна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Осипов Владимир Владимирович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Рыбакова Эвелина Александровна</a:t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Хуснутдинов</a:t>
                      </a:r>
                      <a:r>
                        <a:rPr lang="ru-RU" sz="2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Амир </a:t>
                      </a: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Айратович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Яруллин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Рамиль</a:t>
                      </a:r>
                      <a:r>
                        <a:rPr lang="ru-RU" sz="2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Радикович</a:t>
                      </a:r>
                      <a:endParaRPr lang="ru-RU" sz="2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25079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2694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7553" y="-159798"/>
            <a:ext cx="12476085" cy="70177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719091"/>
            <a:ext cx="12048662" cy="79899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В ВУЗ  2025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330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40" y="148812"/>
            <a:ext cx="11061294" cy="1203577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</a:t>
            </a:r>
            <a:r>
              <a:rPr lang="ru-RU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рамма,цели,задачи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2024-2025 учебного года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02372"/>
            <a:ext cx="11963400" cy="5897881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827" y="1340529"/>
            <a:ext cx="3642535" cy="238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83728" y="1713390"/>
            <a:ext cx="798990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ПРОГРАММА РАЗВИТИЯ </a:t>
            </a:r>
            <a:b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ГИМНАЗИИ </a:t>
            </a:r>
            <a:b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</a:t>
            </a:r>
            <a:r>
              <a:rPr kumimoji="0" lang="en-US" sz="28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</a:t>
            </a:r>
            <a:r>
              <a:rPr kumimoji="0" lang="ru-RU" sz="20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21</a:t>
            </a:r>
            <a:r>
              <a:rPr kumimoji="0" lang="en-US" sz="20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</a:t>
            </a:r>
            <a:r>
              <a:rPr kumimoji="0" lang="ru-RU" sz="20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</a:t>
            </a:r>
            <a:r>
              <a:rPr kumimoji="0" lang="ru-RU" sz="20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</a:t>
            </a:r>
            <a:r>
              <a:rPr kumimoji="0" lang="en-US" sz="20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гг.</a:t>
            </a:r>
            <a:b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1400" b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6431" y="3515557"/>
            <a:ext cx="12005569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891A7"/>
              </a:buClr>
              <a:buSzPct val="80000"/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«Формирование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диалогического опыта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развивающейся высокотехнологичной экономики города и страны.»</a:t>
            </a:r>
            <a:endParaRPr 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891A7"/>
              </a:buClr>
              <a:buSzPct val="80000"/>
            </a:pPr>
            <a:endParaRPr 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buClr>
                <a:srgbClr val="3891A7"/>
              </a:buClr>
              <a:buSzPct val="80000"/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диалогической образовательной среды в условиях гуманитарно-технологической революции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9412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9873481"/>
              </p:ext>
            </p:extLst>
          </p:nvPr>
        </p:nvGraphicFramePr>
        <p:xfrm>
          <a:off x="139700" y="898134"/>
          <a:ext cx="6538152" cy="4884296"/>
        </p:xfrm>
        <a:graphic>
          <a:graphicData uri="http://schemas.openxmlformats.org/drawingml/2006/table">
            <a:tbl>
              <a:tblPr/>
              <a:tblGrid>
                <a:gridCol w="6538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27200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Казанский (Приволжский) федеральный университет - 10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Казанский национальный исследовательский технический университет (КНИТУ-КАИ)  - 11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государственный энергетический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университет - 5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4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Казанский государственный медицинский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университет -2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85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государственный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архитектурно-строительный университет - 4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2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юридический институт (филиал) ФГКОУ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 «Университет прокуратуры Российской Федерации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- 2 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784995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Поволжский 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государственный университет физической культуры, спорта и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туризма -1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государственный институт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культуры -1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66304830"/>
              </p:ext>
            </p:extLst>
          </p:nvPr>
        </p:nvGraphicFramePr>
        <p:xfrm>
          <a:off x="6819900" y="107727"/>
          <a:ext cx="5232400" cy="6126480"/>
        </p:xfrm>
        <a:graphic>
          <a:graphicData uri="http://schemas.openxmlformats.org/drawingml/2006/table">
            <a:tbl>
              <a:tblPr/>
              <a:tblGrid>
                <a:gridCol w="523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936266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u="sng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Москва – 11 </a:t>
                      </a: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МГУ им. М. В. Ломоносова -1</a:t>
                      </a: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МВТУ им. Н.Э. Баумана -1</a:t>
                      </a: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Всероссийская академия внешней торговли министерства экономического развития РФ - 2</a:t>
                      </a: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Российская академия народного хозяйства и государственной службы при Президенте РФ -1</a:t>
                      </a: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5.Финансовый университет при Правительстве РФ -1</a:t>
                      </a: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 Медико-стоматологический университет </a:t>
                      </a: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им. А.И. Евдокимова -1</a:t>
                      </a: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 Российский университет дружбы народов -2</a:t>
                      </a: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 Государственный университет управления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-1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92075" indent="0">
                        <a:tabLst>
                          <a:tab pos="182563" algn="l"/>
                        </a:tabLs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9. Московский городской педагогический университет -1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518">
                <a:tc>
                  <a:txBody>
                    <a:bodyPr/>
                    <a:lstStyle/>
                    <a:p>
                      <a:r>
                        <a:rPr lang="ru-RU" sz="36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Йошкар-Ола (РМЭ)</a:t>
                      </a:r>
                      <a:endParaRPr lang="ru-RU" sz="3600" kern="12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Марийский государственный университет-1</a:t>
                      </a:r>
                      <a:endParaRPr lang="ru-RU" sz="1200" b="0" u="none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1195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Бугуруслан Оренбургской обл.</a:t>
                      </a:r>
                      <a:endParaRPr lang="ru-RU" sz="2800" kern="12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92075" indent="0" algn="l" defTabSz="914400" rtl="0" eaLnBrk="1" latinLnBrk="0" hangingPunct="1">
                        <a:tabLst>
                          <a:tab pos="182563" algn="l"/>
                        </a:tabLst>
                      </a:pP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Бугурусланское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летное училище гражданской авиации -1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 rot="5400000">
            <a:off x="2800311" y="-1191059"/>
            <a:ext cx="677108" cy="351903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Казань – 36 </a:t>
            </a:r>
            <a:endParaRPr lang="ru-RU" sz="3200" b="1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1160391"/>
              </p:ext>
            </p:extLst>
          </p:nvPr>
        </p:nvGraphicFramePr>
        <p:xfrm>
          <a:off x="264160" y="5947983"/>
          <a:ext cx="561848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8480">
                  <a:extLst>
                    <a:ext uri="{9D8B030D-6E8A-4147-A177-3AD203B41FA5}">
                      <a16:colId xmlns:a16="http://schemas.microsoft.com/office/drawing/2014/main" xmlns="" val="1403346800"/>
                    </a:ext>
                  </a:extLst>
                </a:gridCol>
              </a:tblGrid>
              <a:tr h="346137">
                <a:tc>
                  <a:txBody>
                    <a:bodyPr/>
                    <a:lstStyle/>
                    <a:p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Университет </a:t>
                      </a:r>
                      <a:r>
                        <a:rPr lang="ru-RU" sz="24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г.Ичхон</a:t>
                      </a:r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(Южная Корея) -1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4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05397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таблица муниципального этапа всероссийской олимпиады школьников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60247646"/>
              </p:ext>
            </p:extLst>
          </p:nvPr>
        </p:nvGraphicFramePr>
        <p:xfrm>
          <a:off x="1149532" y="1645919"/>
          <a:ext cx="10049691" cy="5164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5993">
                  <a:extLst>
                    <a:ext uri="{9D8B030D-6E8A-4147-A177-3AD203B41FA5}">
                      <a16:colId xmlns:a16="http://schemas.microsoft.com/office/drawing/2014/main" xmlns="" val="3294348573"/>
                    </a:ext>
                  </a:extLst>
                </a:gridCol>
                <a:gridCol w="3346849">
                  <a:extLst>
                    <a:ext uri="{9D8B030D-6E8A-4147-A177-3AD203B41FA5}">
                      <a16:colId xmlns:a16="http://schemas.microsoft.com/office/drawing/2014/main" xmlns="" val="302327668"/>
                    </a:ext>
                  </a:extLst>
                </a:gridCol>
                <a:gridCol w="3346849">
                  <a:extLst>
                    <a:ext uri="{9D8B030D-6E8A-4147-A177-3AD203B41FA5}">
                      <a16:colId xmlns:a16="http://schemas.microsoft.com/office/drawing/2014/main" xmlns="" val="1760023599"/>
                    </a:ext>
                  </a:extLst>
                </a:gridCol>
              </a:tblGrid>
              <a:tr h="3996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4178006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Предметная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 gridSpan="2"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победителей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266860"/>
                  </a:ext>
                </a:extLst>
              </a:tr>
              <a:tr h="500471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2023-24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учг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xmlns="" val="917860926"/>
                  </a:ext>
                </a:extLst>
              </a:tr>
              <a:tr h="507722">
                <a:tc>
                  <a:txBody>
                    <a:bodyPr/>
                    <a:lstStyle/>
                    <a:p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xmlns="" val="1450124036"/>
                  </a:ext>
                </a:extLst>
              </a:tr>
              <a:tr h="5004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xmlns="" val="1853173632"/>
                  </a:ext>
                </a:extLst>
              </a:tr>
              <a:tr h="587887">
                <a:tc>
                  <a:txBody>
                    <a:bodyPr/>
                    <a:lstStyle/>
                    <a:p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История, обществознание,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право,экономика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МХК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xmlns="" val="1017817780"/>
                  </a:ext>
                </a:extLst>
              </a:tr>
              <a:tr h="5004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Естественные дисциплины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xmlns="" val="1892855014"/>
                  </a:ext>
                </a:extLst>
              </a:tr>
              <a:tr h="587887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информатика. астрономия 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xmlns="" val="4283387814"/>
                  </a:ext>
                </a:extLst>
              </a:tr>
              <a:tr h="587887">
                <a:tc>
                  <a:txBody>
                    <a:bodyPr/>
                    <a:lstStyle/>
                    <a:p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культура, ОБЖ, Технология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xmlns="" val="802149392"/>
                  </a:ext>
                </a:extLst>
              </a:tr>
              <a:tr h="500471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222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245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xmlns="" val="1959947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61393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" y="365125"/>
            <a:ext cx="1123188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таблица по итогам Республиканского этапа 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Всероссийской олимпиады школьников в 2025 учебном году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48226137"/>
              </p:ext>
            </p:extLst>
          </p:nvPr>
        </p:nvGraphicFramePr>
        <p:xfrm>
          <a:off x="487680" y="2142310"/>
          <a:ext cx="10075817" cy="45545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1591">
                  <a:extLst>
                    <a:ext uri="{9D8B030D-6E8A-4147-A177-3AD203B41FA5}">
                      <a16:colId xmlns:a16="http://schemas.microsoft.com/office/drawing/2014/main" xmlns="" val="3312542472"/>
                    </a:ext>
                  </a:extLst>
                </a:gridCol>
                <a:gridCol w="3355841">
                  <a:extLst>
                    <a:ext uri="{9D8B030D-6E8A-4147-A177-3AD203B41FA5}">
                      <a16:colId xmlns:a16="http://schemas.microsoft.com/office/drawing/2014/main" xmlns="" val="1245197088"/>
                    </a:ext>
                  </a:extLst>
                </a:gridCol>
                <a:gridCol w="4038385">
                  <a:extLst>
                    <a:ext uri="{9D8B030D-6E8A-4147-A177-3AD203B41FA5}">
                      <a16:colId xmlns:a16="http://schemas.microsoft.com/office/drawing/2014/main" xmlns="" val="2839043988"/>
                    </a:ext>
                  </a:extLst>
                </a:gridCol>
              </a:tblGrid>
              <a:tr h="1518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победителей и призёров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2023-2024 учебный год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2024-2025 учебный год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20381036"/>
                  </a:ext>
                </a:extLst>
              </a:tr>
              <a:tr h="10121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участников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74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3473977"/>
                  </a:ext>
                </a:extLst>
              </a:tr>
              <a:tr h="10121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призёров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51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95902565"/>
                  </a:ext>
                </a:extLst>
              </a:tr>
              <a:tr h="10121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победителей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5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62613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96521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6" y="292102"/>
            <a:ext cx="11867686" cy="79097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Достояние года 2025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fontAlgn="t"/>
            <a:r>
              <a:rPr lang="ru-RU" b="1" dirty="0"/>
              <a:t>Общая численность работников образования </a:t>
            </a:r>
            <a:endParaRPr lang="ru-RU" dirty="0"/>
          </a:p>
          <a:p>
            <a:pPr fontAlgn="t"/>
            <a:r>
              <a:rPr lang="ru-RU" b="1" dirty="0"/>
              <a:t>Всего имеют </a:t>
            </a:r>
            <a:r>
              <a:rPr lang="ru-RU" b="1" dirty="0" err="1"/>
              <a:t>квалиф</a:t>
            </a:r>
            <a:r>
              <a:rPr lang="ru-RU" b="1" dirty="0"/>
              <a:t>. категории </a:t>
            </a:r>
            <a:endParaRPr lang="ru-RU" dirty="0"/>
          </a:p>
          <a:p>
            <a:pPr fontAlgn="t"/>
            <a:r>
              <a:rPr lang="ru-RU" b="1" dirty="0"/>
              <a:t>В том числе из них имеют категории:</a:t>
            </a:r>
            <a:endParaRPr lang="ru-RU" dirty="0"/>
          </a:p>
          <a:p>
            <a:pPr fontAlgn="t"/>
            <a:r>
              <a:rPr lang="ru-RU" b="1" dirty="0"/>
              <a:t>Не имеют кв. категорий</a:t>
            </a:r>
            <a:endParaRPr lang="ru-RU" dirty="0"/>
          </a:p>
          <a:p>
            <a:pPr fontAlgn="t"/>
            <a:r>
              <a:rPr lang="ru-RU" dirty="0"/>
              <a:t>количество </a:t>
            </a:r>
          </a:p>
          <a:p>
            <a:pPr fontAlgn="t"/>
            <a:r>
              <a:rPr lang="ru-RU" dirty="0"/>
              <a:t>% </a:t>
            </a:r>
          </a:p>
          <a:p>
            <a:pPr fontAlgn="t"/>
            <a:r>
              <a:rPr lang="ru-RU" dirty="0"/>
              <a:t>высшая </a:t>
            </a:r>
          </a:p>
          <a:p>
            <a:pPr fontAlgn="t"/>
            <a:r>
              <a:rPr lang="ru-RU" dirty="0" smtClean="0"/>
              <a:t>первая </a:t>
            </a:r>
          </a:p>
          <a:p>
            <a:pPr fontAlgn="t"/>
            <a:r>
              <a:rPr lang="ru-RU" dirty="0" smtClean="0"/>
              <a:t>всего </a:t>
            </a:r>
            <a:endParaRPr lang="ru-RU" dirty="0"/>
          </a:p>
          <a:p>
            <a:pPr fontAlgn="t"/>
            <a:r>
              <a:rPr lang="ru-RU" b="1" dirty="0"/>
              <a:t>61</a:t>
            </a:r>
            <a:endParaRPr lang="ru-RU" dirty="0"/>
          </a:p>
          <a:p>
            <a:pPr fontAlgn="t"/>
            <a:r>
              <a:rPr lang="ru-RU" dirty="0"/>
              <a:t>51/</a:t>
            </a:r>
          </a:p>
          <a:p>
            <a:pPr fontAlgn="t"/>
            <a:r>
              <a:rPr lang="ru-RU" dirty="0"/>
              <a:t>83,6%</a:t>
            </a:r>
          </a:p>
          <a:p>
            <a:pPr fontAlgn="t"/>
            <a:r>
              <a:rPr lang="ru-RU" dirty="0"/>
              <a:t>38/</a:t>
            </a:r>
          </a:p>
          <a:p>
            <a:pPr fontAlgn="t"/>
            <a:r>
              <a:rPr lang="ru-RU" dirty="0"/>
              <a:t>74,5%</a:t>
            </a:r>
          </a:p>
          <a:p>
            <a:pPr fontAlgn="t"/>
            <a:r>
              <a:rPr lang="ru-RU" dirty="0"/>
              <a:t>13/</a:t>
            </a:r>
          </a:p>
          <a:p>
            <a:pPr fontAlgn="t"/>
            <a:r>
              <a:rPr lang="ru-RU" dirty="0"/>
              <a:t>25,5%</a:t>
            </a:r>
          </a:p>
          <a:p>
            <a:pPr fontAlgn="t"/>
            <a:r>
              <a:rPr lang="ru-RU" dirty="0"/>
              <a:t>10</a:t>
            </a:r>
          </a:p>
          <a:p>
            <a:pPr fontAlgn="t"/>
            <a:r>
              <a:rPr lang="ru-RU" dirty="0"/>
              <a:t>6,3%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6443" y="1019363"/>
            <a:ext cx="9170632" cy="5838637"/>
          </a:xfrm>
        </p:spPr>
      </p:pic>
    </p:spTree>
    <p:extLst>
      <p:ext uri="{BB962C8B-B14F-4D97-AF65-F5344CB8AC3E}">
        <p14:creationId xmlns:p14="http://schemas.microsoft.com/office/powerpoint/2010/main" xmlns="" val="1219730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3147" y="24782"/>
            <a:ext cx="4834108" cy="683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1420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3481" y="630315"/>
            <a:ext cx="11285182" cy="5681708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</a:t>
            </a:r>
            <a:r>
              <a:rPr lang="ru-RU" sz="3600" b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-устранить дефицит дополнительных общеобразовательных программ, ориентированных на преодоление разрыва между академическим и социально-ориентированным образованием, в условиях реализации концепции развития математического образования, создания школьной цифровой образовательной среды</a:t>
            </a:r>
            <a:endParaRPr lang="ru-RU" sz="3600" b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12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Ресурсная обеспеченность по реализации образовательного проекта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074" y="0"/>
            <a:ext cx="1085129" cy="12796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44835" y="1580225"/>
            <a:ext cx="6655555" cy="51756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99452" y="242854"/>
            <a:ext cx="1004914" cy="7550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/>
          <a:srcRect l="30475" t="2391" r="30151" b="4674"/>
          <a:stretch/>
        </p:blipFill>
        <p:spPr>
          <a:xfrm>
            <a:off x="261809" y="5684626"/>
            <a:ext cx="850939" cy="8569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/>
          <a:srcRect l="8836" t="10561" r="7848" b="15492"/>
          <a:stretch/>
        </p:blipFill>
        <p:spPr>
          <a:xfrm>
            <a:off x="81682" y="2839479"/>
            <a:ext cx="1614242" cy="4701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/>
          <a:srcRect l="17420" t="27184" r="17290" b="23532"/>
          <a:stretch/>
        </p:blipFill>
        <p:spPr>
          <a:xfrm>
            <a:off x="0" y="3889656"/>
            <a:ext cx="1614242" cy="3891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3721" y="1512430"/>
            <a:ext cx="1428750" cy="8953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513984" y="104503"/>
            <a:ext cx="3929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 «Математика для жизни»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444064" y="1619028"/>
            <a:ext cx="3747936" cy="34508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0" cstate="print"/>
          <a:srcRect l="22012" r="21983"/>
          <a:stretch/>
        </p:blipFill>
        <p:spPr>
          <a:xfrm>
            <a:off x="265221" y="4562501"/>
            <a:ext cx="856405" cy="8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631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5" y="624110"/>
            <a:ext cx="11347858" cy="1280890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Кадры.</a:t>
            </a:r>
            <a:b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состав.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75299624"/>
              </p:ext>
            </p:extLst>
          </p:nvPr>
        </p:nvGraphicFramePr>
        <p:xfrm>
          <a:off x="390617" y="1997475"/>
          <a:ext cx="11301274" cy="4572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9320">
                  <a:extLst>
                    <a:ext uri="{9D8B030D-6E8A-4147-A177-3AD203B41FA5}">
                      <a16:colId xmlns="" xmlns:a16="http://schemas.microsoft.com/office/drawing/2014/main" val="3923455048"/>
                    </a:ext>
                  </a:extLst>
                </a:gridCol>
                <a:gridCol w="2807985">
                  <a:extLst>
                    <a:ext uri="{9D8B030D-6E8A-4147-A177-3AD203B41FA5}">
                      <a16:colId xmlns="" xmlns:a16="http://schemas.microsoft.com/office/drawing/2014/main" val="2001313730"/>
                    </a:ext>
                  </a:extLst>
                </a:gridCol>
                <a:gridCol w="1577325">
                  <a:extLst>
                    <a:ext uri="{9D8B030D-6E8A-4147-A177-3AD203B41FA5}">
                      <a16:colId xmlns="" xmlns:a16="http://schemas.microsoft.com/office/drawing/2014/main" val="2626794217"/>
                    </a:ext>
                  </a:extLst>
                </a:gridCol>
                <a:gridCol w="1773498">
                  <a:extLst>
                    <a:ext uri="{9D8B030D-6E8A-4147-A177-3AD203B41FA5}">
                      <a16:colId xmlns="" xmlns:a16="http://schemas.microsoft.com/office/drawing/2014/main" val="2096323205"/>
                    </a:ext>
                  </a:extLst>
                </a:gridCol>
                <a:gridCol w="2733146">
                  <a:extLst>
                    <a:ext uri="{9D8B030D-6E8A-4147-A177-3AD203B41FA5}">
                      <a16:colId xmlns="" xmlns:a16="http://schemas.microsoft.com/office/drawing/2014/main" val="4028000175"/>
                    </a:ext>
                  </a:extLst>
                </a:gridCol>
              </a:tblGrid>
              <a:tr h="17145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700" dirty="0">
                          <a:solidFill>
                            <a:srgbClr val="002060"/>
                          </a:solidFill>
                          <a:effectLst/>
                        </a:rPr>
                        <a:t>Общая численность работников образования 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700" dirty="0">
                          <a:solidFill>
                            <a:srgbClr val="002060"/>
                          </a:solidFill>
                          <a:effectLst/>
                        </a:rPr>
                        <a:t>Всего имеют </a:t>
                      </a:r>
                      <a:r>
                        <a:rPr lang="ru-RU" sz="2700" dirty="0" err="1">
                          <a:solidFill>
                            <a:srgbClr val="002060"/>
                          </a:solidFill>
                          <a:effectLst/>
                        </a:rPr>
                        <a:t>квалиф</a:t>
                      </a:r>
                      <a:r>
                        <a:rPr lang="ru-RU" sz="2700" dirty="0">
                          <a:solidFill>
                            <a:srgbClr val="002060"/>
                          </a:solidFill>
                          <a:effectLst/>
                        </a:rPr>
                        <a:t>. категории 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700" dirty="0">
                          <a:solidFill>
                            <a:srgbClr val="002060"/>
                          </a:solidFill>
                          <a:effectLst/>
                        </a:rPr>
                        <a:t>В том числе из них имеют категории: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700" dirty="0">
                          <a:solidFill>
                            <a:srgbClr val="002060"/>
                          </a:solidFill>
                          <a:effectLst/>
                        </a:rPr>
                        <a:t>Не имеют кв. категорий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62910"/>
                  </a:ext>
                </a:extLst>
              </a:tr>
              <a:tr h="1714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количество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%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высшая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первая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всего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71442414"/>
                  </a:ext>
                </a:extLst>
              </a:tr>
              <a:tr h="1143001"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rgbClr val="002060"/>
                          </a:solidFill>
                          <a:effectLst/>
                        </a:rPr>
                        <a:t>61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51/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7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83,6%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rgbClr val="002060"/>
                          </a:solidFill>
                          <a:effectLst/>
                        </a:rPr>
                        <a:t>38/</a:t>
                      </a:r>
                    </a:p>
                    <a:p>
                      <a:pPr algn="ctr"/>
                      <a:r>
                        <a:rPr lang="ru-RU" sz="2700" dirty="0" smtClean="0">
                          <a:solidFill>
                            <a:srgbClr val="002060"/>
                          </a:solidFill>
                          <a:effectLst/>
                        </a:rPr>
                        <a:t>74,5%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rgbClr val="002060"/>
                          </a:solidFill>
                          <a:effectLst/>
                        </a:rPr>
                        <a:t>13/</a:t>
                      </a:r>
                    </a:p>
                    <a:p>
                      <a:pPr algn="ctr"/>
                      <a:r>
                        <a:rPr lang="ru-RU" sz="2700" dirty="0" smtClean="0">
                          <a:solidFill>
                            <a:srgbClr val="002060"/>
                          </a:solidFill>
                          <a:effectLst/>
                        </a:rPr>
                        <a:t>25,5%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27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700" dirty="0" smtClean="0">
                          <a:solidFill>
                            <a:srgbClr val="002060"/>
                          </a:solidFill>
                        </a:rPr>
                        <a:t>6,3%</a:t>
                      </a:r>
                      <a:endParaRPr lang="ru-RU" sz="27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5486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63924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165DE5-F583-4DF9-9067-8507CA146A7F}"/>
              </a:ext>
            </a:extLst>
          </p:cNvPr>
          <p:cNvSpPr txBox="1"/>
          <p:nvPr/>
        </p:nvSpPr>
        <p:spPr>
          <a:xfrm>
            <a:off x="3162190" y="4254688"/>
            <a:ext cx="9358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white"/>
                </a:solidFill>
              </a:rPr>
              <a:t>должность, полное наименование ОО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241331-1728-4D8F-943D-0F2A9DFBA77E}"/>
              </a:ext>
            </a:extLst>
          </p:cNvPr>
          <p:cNvSpPr txBox="1"/>
          <p:nvPr/>
        </p:nvSpPr>
        <p:spPr>
          <a:xfrm>
            <a:off x="3430317" y="325923"/>
            <a:ext cx="79486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 ЗМР РТ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«Зеленодольск - город трудовой славы»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1F4E2DC-BE94-4B86-8CEE-D79B60B60F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4067" y="0"/>
            <a:ext cx="803023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C1799C-D53C-4231-82A2-1874D015F100}"/>
              </a:ext>
            </a:extLst>
          </p:cNvPr>
          <p:cNvSpPr txBox="1"/>
          <p:nvPr/>
        </p:nvSpPr>
        <p:spPr>
          <a:xfrm>
            <a:off x="6261462" y="1800462"/>
            <a:ext cx="54254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Ильина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Марина Анатольевна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DB99FB9-AEC5-4DE5-979E-6764269BD99A}"/>
              </a:ext>
            </a:extLst>
          </p:cNvPr>
          <p:cNvSpPr txBox="1"/>
          <p:nvPr/>
        </p:nvSpPr>
        <p:spPr>
          <a:xfrm>
            <a:off x="5505616" y="3112861"/>
            <a:ext cx="64425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иректор муниципального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общеобразовательного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«Гимназия №3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9133270-6140-4288-A5B2-2577518F58E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956" y="47943"/>
            <a:ext cx="813438" cy="13551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4694072-B4CA-4171-BAF4-9472BC15026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5683" y="-30230"/>
            <a:ext cx="776842" cy="17284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200" y="1971674"/>
            <a:ext cx="5023895" cy="334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8825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165DE5-F583-4DF9-9067-8507CA146A7F}"/>
              </a:ext>
            </a:extLst>
          </p:cNvPr>
          <p:cNvSpPr txBox="1"/>
          <p:nvPr/>
        </p:nvSpPr>
        <p:spPr>
          <a:xfrm>
            <a:off x="3162190" y="4254688"/>
            <a:ext cx="9358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white"/>
                </a:solidFill>
              </a:rPr>
              <a:t>должность, полное наименование ОО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241331-1728-4D8F-943D-0F2A9DFBA77E}"/>
              </a:ext>
            </a:extLst>
          </p:cNvPr>
          <p:cNvSpPr txBox="1"/>
          <p:nvPr/>
        </p:nvSpPr>
        <p:spPr>
          <a:xfrm>
            <a:off x="3430317" y="325923"/>
            <a:ext cx="79486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«За доблестный труд»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1F4E2DC-BE94-4B86-8CEE-D79B60B60F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4067" y="0"/>
            <a:ext cx="803023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C1799C-D53C-4231-82A2-1874D015F100}"/>
              </a:ext>
            </a:extLst>
          </p:cNvPr>
          <p:cNvSpPr txBox="1"/>
          <p:nvPr/>
        </p:nvSpPr>
        <p:spPr>
          <a:xfrm>
            <a:off x="5505617" y="1800462"/>
            <a:ext cx="529600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Дуньшакова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DB99FB9-AEC5-4DE5-979E-6764269BD99A}"/>
              </a:ext>
            </a:extLst>
          </p:cNvPr>
          <p:cNvSpPr txBox="1"/>
          <p:nvPr/>
        </p:nvSpPr>
        <p:spPr>
          <a:xfrm>
            <a:off x="5505617" y="3112861"/>
            <a:ext cx="596473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русского языка и литературы муниципального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бщеобразовательного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«Гимназия №3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9133270-6140-4288-A5B2-2577518F58E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956" y="47943"/>
            <a:ext cx="813438" cy="13551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4694072-B4CA-4171-BAF4-9472BC15026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5683" y="-30230"/>
            <a:ext cx="776842" cy="17284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053" y="1798333"/>
            <a:ext cx="5062474" cy="336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8446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15349D8-BC0B-4BB0-A845-281CC415D36E}"/>
              </a:ext>
            </a:extLst>
          </p:cNvPr>
          <p:cNvSpPr/>
          <p:nvPr/>
        </p:nvSpPr>
        <p:spPr>
          <a:xfrm>
            <a:off x="1379455" y="1800462"/>
            <a:ext cx="3036719" cy="34473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ФОТО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165DE5-F583-4DF9-9067-8507CA146A7F}"/>
              </a:ext>
            </a:extLst>
          </p:cNvPr>
          <p:cNvSpPr txBox="1"/>
          <p:nvPr/>
        </p:nvSpPr>
        <p:spPr>
          <a:xfrm>
            <a:off x="3162190" y="4254688"/>
            <a:ext cx="9358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white"/>
                </a:solidFill>
              </a:rPr>
              <a:t>должность, полное наименование ОО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241331-1728-4D8F-943D-0F2A9DFBA77E}"/>
              </a:ext>
            </a:extLst>
          </p:cNvPr>
          <p:cNvSpPr txBox="1"/>
          <p:nvPr/>
        </p:nvSpPr>
        <p:spPr>
          <a:xfrm>
            <a:off x="3430317" y="325923"/>
            <a:ext cx="79486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 и Н РТ 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«За заслуги в образовании»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1F4E2DC-BE94-4B86-8CEE-D79B60B60F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4067" y="0"/>
            <a:ext cx="803023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C1799C-D53C-4231-82A2-1874D015F100}"/>
              </a:ext>
            </a:extLst>
          </p:cNvPr>
          <p:cNvSpPr txBox="1"/>
          <p:nvPr/>
        </p:nvSpPr>
        <p:spPr>
          <a:xfrm>
            <a:off x="5090634" y="1861492"/>
            <a:ext cx="486101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ХАЛИТОВА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Лейсан</a:t>
            </a: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Хамитовна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DB99FB9-AEC5-4DE5-979E-6764269BD99A}"/>
              </a:ext>
            </a:extLst>
          </p:cNvPr>
          <p:cNvSpPr txBox="1"/>
          <p:nvPr/>
        </p:nvSpPr>
        <p:spPr>
          <a:xfrm>
            <a:off x="4416174" y="3403292"/>
            <a:ext cx="74748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муниципального бюджетного общеобразовательного учреждения «Гимназия №3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9133270-6140-4288-A5B2-2577518F58E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956" y="47943"/>
            <a:ext cx="813438" cy="13551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4694072-B4CA-4171-BAF4-9472BC15026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5683" y="-30230"/>
            <a:ext cx="776842" cy="17284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2394" y="1861492"/>
            <a:ext cx="2750357" cy="325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468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15349D8-BC0B-4BB0-A845-281CC415D36E}"/>
              </a:ext>
            </a:extLst>
          </p:cNvPr>
          <p:cNvSpPr/>
          <p:nvPr/>
        </p:nvSpPr>
        <p:spPr>
          <a:xfrm>
            <a:off x="1379455" y="1800462"/>
            <a:ext cx="3036719" cy="34473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ФОТО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165DE5-F583-4DF9-9067-8507CA146A7F}"/>
              </a:ext>
            </a:extLst>
          </p:cNvPr>
          <p:cNvSpPr txBox="1"/>
          <p:nvPr/>
        </p:nvSpPr>
        <p:spPr>
          <a:xfrm>
            <a:off x="3162190" y="4254688"/>
            <a:ext cx="9358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white"/>
                </a:solidFill>
              </a:rPr>
              <a:t>должность, полное наименование ОО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241331-1728-4D8F-943D-0F2A9DFBA77E}"/>
              </a:ext>
            </a:extLst>
          </p:cNvPr>
          <p:cNvSpPr txBox="1"/>
          <p:nvPr/>
        </p:nvSpPr>
        <p:spPr>
          <a:xfrm>
            <a:off x="3496992" y="260069"/>
            <a:ext cx="79486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 МО и Н РТ 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«Почетный наставник»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1F4E2DC-BE94-4B86-8CEE-D79B60B60F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4067" y="0"/>
            <a:ext cx="803023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C1799C-D53C-4231-82A2-1874D015F100}"/>
              </a:ext>
            </a:extLst>
          </p:cNvPr>
          <p:cNvSpPr txBox="1"/>
          <p:nvPr/>
        </p:nvSpPr>
        <p:spPr>
          <a:xfrm>
            <a:off x="5075564" y="1833935"/>
            <a:ext cx="553125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Алексеева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Геннадьевна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DB99FB9-AEC5-4DE5-979E-6764269BD99A}"/>
              </a:ext>
            </a:extLst>
          </p:cNvPr>
          <p:cNvSpPr txBox="1"/>
          <p:nvPr/>
        </p:nvSpPr>
        <p:spPr>
          <a:xfrm>
            <a:off x="4000500" y="3403292"/>
            <a:ext cx="78905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муниципального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общеобразовательного учреждения «Гимназия №3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9133270-6140-4288-A5B2-2577518F58E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956" y="47943"/>
            <a:ext cx="813438" cy="13551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4694072-B4CA-4171-BAF4-9472BC15026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5683" y="-30230"/>
            <a:ext cx="776842" cy="17284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927" y="1733005"/>
            <a:ext cx="4078459" cy="431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9535060"/>
      </p:ext>
    </p:extLst>
  </p:cSld>
  <p:clrMapOvr>
    <a:masterClrMapping/>
  </p:clrMapOvr>
</p:sld>
</file>

<file path=ppt/theme/theme1.xml><?xml version="1.0" encoding="utf-8"?>
<a:theme xmlns:a="http://schemas.openxmlformats.org/drawingml/2006/main" name="1_Conference_3">
  <a:themeElements>
    <a:clrScheme name="1_Conference_3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1_Conference_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lnDef>
  </a:objectDefaults>
  <a:extraClrSchemeLst>
    <a:extraClrScheme>
      <a:clrScheme name="1_Conference_3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rehmerniy-beliy-uzor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1272</Words>
  <Application>Microsoft Office PowerPoint</Application>
  <PresentationFormat>Произвольный</PresentationFormat>
  <Paragraphs>392</Paragraphs>
  <Slides>24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1_Conference_3</vt:lpstr>
      <vt:lpstr>trehmerniy-beliy-uzor</vt:lpstr>
      <vt:lpstr>1_Тема Office</vt:lpstr>
      <vt:lpstr>2_Тема Office</vt:lpstr>
      <vt:lpstr>3_Тема Office</vt:lpstr>
      <vt:lpstr>Публичный отчет директора  МБОУ «Гимназия №3  ЗМР РТ» 23.10.2025г.</vt:lpstr>
      <vt:lpstr>Прог рамма,цели,задачи 2024-2025 учебного года</vt:lpstr>
      <vt:lpstr>Главная задача: -устранить дефицит дополнительных общеобразовательных программ, ориентированных на преодоление разрыва между академическим и социально-ориентированным образованием, в условиях реализации концепции развития математического образования, создания школьной цифровой образовательной среды</vt:lpstr>
      <vt:lpstr>Ресурсная обеспеченность по реализации образовательного проекта</vt:lpstr>
      <vt:lpstr>Кадры. Педагогический состав.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Результаты ОГЭ по предметам по выбору</vt:lpstr>
      <vt:lpstr> Максимальный результат </vt:lpstr>
      <vt:lpstr>Аттестат с отличием </vt:lpstr>
      <vt:lpstr>Трудоустройство выпускников 9 классов</vt:lpstr>
      <vt:lpstr>Доля выпускников, получивших по результатам ЕГЭ высокие баллы (от 81 до 100)</vt:lpstr>
      <vt:lpstr>Слайд 18</vt:lpstr>
      <vt:lpstr>ПОСТУПЛЕНИЕ В ВУЗ  2025</vt:lpstr>
      <vt:lpstr>Слайд 20</vt:lpstr>
      <vt:lpstr>Сравнительная таблица муниципального этапа всероссийской олимпиады школьников</vt:lpstr>
      <vt:lpstr>Сравнительная таблица по итогам Республиканского этапа  Всероссийской олимпиады школьников в 2025 учебном году</vt:lpstr>
      <vt:lpstr>Достояние года 2025</vt:lpstr>
      <vt:lpstr>Слайд 24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отчет директора  МБОУ «Гимназия №3  ЗМР РТ» 23.10.2025г.</dc:title>
  <dc:creator>Пользователь</dc:creator>
  <cp:lastModifiedBy>Мikhail Еfimkin</cp:lastModifiedBy>
  <cp:revision>53</cp:revision>
  <dcterms:created xsi:type="dcterms:W3CDTF">2025-10-17T06:51:06Z</dcterms:created>
  <dcterms:modified xsi:type="dcterms:W3CDTF">2025-11-11T16:24:30Z</dcterms:modified>
</cp:coreProperties>
</file>